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0"/>
  </p:notesMasterIdLst>
  <p:sldIdLst>
    <p:sldId id="356" r:id="rId2"/>
    <p:sldId id="351" r:id="rId3"/>
    <p:sldId id="429" r:id="rId4"/>
    <p:sldId id="430" r:id="rId5"/>
    <p:sldId id="431" r:id="rId6"/>
    <p:sldId id="432" r:id="rId7"/>
    <p:sldId id="433" r:id="rId8"/>
    <p:sldId id="434" r:id="rId9"/>
    <p:sldId id="435" r:id="rId10"/>
    <p:sldId id="462" r:id="rId11"/>
    <p:sldId id="420" r:id="rId12"/>
    <p:sldId id="423" r:id="rId13"/>
    <p:sldId id="421" r:id="rId14"/>
    <p:sldId id="461" r:id="rId15"/>
    <p:sldId id="463" r:id="rId16"/>
    <p:sldId id="426" r:id="rId17"/>
    <p:sldId id="427" r:id="rId18"/>
    <p:sldId id="428" r:id="rId19"/>
    <p:sldId id="418" r:id="rId20"/>
    <p:sldId id="466" r:id="rId21"/>
    <p:sldId id="436" r:id="rId22"/>
    <p:sldId id="438" r:id="rId23"/>
    <p:sldId id="471" r:id="rId24"/>
    <p:sldId id="470" r:id="rId25"/>
    <p:sldId id="440" r:id="rId26"/>
    <p:sldId id="469" r:id="rId27"/>
    <p:sldId id="460" r:id="rId28"/>
    <p:sldId id="417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0066FF"/>
    <a:srgbClr val="3333CC"/>
    <a:srgbClr val="FF6600"/>
    <a:srgbClr val="FF9933"/>
    <a:srgbClr val="00FF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700" autoAdjust="0"/>
  </p:normalViewPr>
  <p:slideViewPr>
    <p:cSldViewPr snapToGrid="0">
      <p:cViewPr varScale="1">
        <p:scale>
          <a:sx n="109" d="100"/>
          <a:sy n="109" d="100"/>
        </p:scale>
        <p:origin x="1632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94"/>
    </p:cViewPr>
  </p:sorterViewPr>
  <p:notesViewPr>
    <p:cSldViewPr snapToGrid="0">
      <p:cViewPr varScale="1">
        <p:scale>
          <a:sx n="58" d="100"/>
          <a:sy n="58" d="100"/>
        </p:scale>
        <p:origin x="-177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40D562B3-F7F5-4A4D-9843-49F1CC50282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26551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>
              <a:latin typeface="Times New Roman" pitchFamily="18" charset="0"/>
            </a:endParaRPr>
          </a:p>
        </p:txBody>
      </p:sp>
      <p:sp>
        <p:nvSpPr>
          <p:cNvPr id="3584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2AFADE-4E82-4D4C-857B-8D50D18D6BC1}" type="slidenum">
              <a:rPr lang="fr-FR" smtClean="0">
                <a:latin typeface="Times New Roman" pitchFamily="18" charset="0"/>
              </a:rPr>
              <a:pPr/>
              <a:t>1</a:t>
            </a:fld>
            <a:endParaRPr lang="fr-FR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3542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>
              <a:latin typeface="Times New Roman" pitchFamily="18" charset="0"/>
            </a:endParaRPr>
          </a:p>
        </p:txBody>
      </p:sp>
      <p:sp>
        <p:nvSpPr>
          <p:cNvPr id="3789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AA6395-3DFF-4608-8161-854E7AF4F9C9}" type="slidenum">
              <a:rPr lang="fr-FR" smtClean="0">
                <a:latin typeface="Times New Roman" pitchFamily="18" charset="0"/>
              </a:rPr>
              <a:pPr/>
              <a:t>10</a:t>
            </a:fld>
            <a:endParaRPr lang="fr-FR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5001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D562B3-F7F5-4A4D-9843-49F1CC50282F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18866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D562B3-F7F5-4A4D-9843-49F1CC50282F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8625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D562B3-F7F5-4A4D-9843-49F1CC50282F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70000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D562B3-F7F5-4A4D-9843-49F1CC50282F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52080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fr-FR"/>
              <a:t>‹N°›</a:t>
            </a:r>
          </a:p>
        </p:txBody>
      </p:sp>
      <p:sp>
        <p:nvSpPr>
          <p:cNvPr id="35842" name="Text Box 2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200">
                <a:latin typeface="Times New Roman"/>
              </a:rPr>
              <a:t>8</a:t>
            </a:r>
          </a:p>
        </p:txBody>
      </p:sp>
      <p:sp>
        <p:nvSpPr>
          <p:cNvPr id="3584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7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7486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D562B3-F7F5-4A4D-9843-49F1CC50282F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97774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D562B3-F7F5-4A4D-9843-49F1CC50282F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69225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D562B3-F7F5-4A4D-9843-49F1CC50282F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95515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>
              <a:latin typeface="Times New Roman" pitchFamily="18" charset="0"/>
            </a:endParaRPr>
          </a:p>
        </p:txBody>
      </p:sp>
      <p:sp>
        <p:nvSpPr>
          <p:cNvPr id="3789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AA6395-3DFF-4608-8161-854E7AF4F9C9}" type="slidenum">
              <a:rPr lang="fr-FR" smtClean="0">
                <a:latin typeface="Times New Roman" pitchFamily="18" charset="0"/>
              </a:rPr>
              <a:pPr/>
              <a:t>19</a:t>
            </a:fld>
            <a:endParaRPr lang="fr-FR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838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>
              <a:latin typeface="Times New Roman" pitchFamily="18" charset="0"/>
            </a:endParaRPr>
          </a:p>
        </p:txBody>
      </p:sp>
      <p:sp>
        <p:nvSpPr>
          <p:cNvPr id="3789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AA6395-3DFF-4608-8161-854E7AF4F9C9}" type="slidenum">
              <a:rPr lang="fr-FR" smtClean="0">
                <a:latin typeface="Times New Roman" pitchFamily="18" charset="0"/>
              </a:rPr>
              <a:pPr/>
              <a:t>2</a:t>
            </a:fld>
            <a:endParaRPr lang="fr-FR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3494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D562B3-F7F5-4A4D-9843-49F1CC50282F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2650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D562B3-F7F5-4A4D-9843-49F1CC50282F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6446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D562B3-F7F5-4A4D-9843-49F1CC50282F}" type="slidenum">
              <a:rPr lang="fr-FR" smtClean="0"/>
              <a:pPr>
                <a:defRPr/>
              </a:pPr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26515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D562B3-F7F5-4A4D-9843-49F1CC50282F}" type="slidenum">
              <a:rPr lang="fr-FR" smtClean="0"/>
              <a:pPr>
                <a:defRPr/>
              </a:pPr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33175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D562B3-F7F5-4A4D-9843-49F1CC50282F}" type="slidenum">
              <a:rPr lang="fr-FR" smtClean="0"/>
              <a:pPr>
                <a:defRPr/>
              </a:pPr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61811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D562B3-F7F5-4A4D-9843-49F1CC50282F}" type="slidenum">
              <a:rPr lang="fr-FR" smtClean="0"/>
              <a:pPr>
                <a:defRPr/>
              </a:pPr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44490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D562B3-F7F5-4A4D-9843-49F1CC50282F}" type="slidenum">
              <a:rPr lang="fr-FR" smtClean="0"/>
              <a:pPr>
                <a:defRPr/>
              </a:pPr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00302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D562B3-F7F5-4A4D-9843-49F1CC50282F}" type="slidenum">
              <a:rPr lang="fr-FR" smtClean="0"/>
              <a:pPr>
                <a:defRPr/>
              </a:pPr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1774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>
              <a:latin typeface="Times New Roman" pitchFamily="18" charset="0"/>
            </a:endParaRPr>
          </a:p>
        </p:txBody>
      </p:sp>
      <p:sp>
        <p:nvSpPr>
          <p:cNvPr id="6656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A72C4A-68AD-4A50-8B9C-9EAACDD175ED}" type="slidenum">
              <a:rPr lang="fr-FR" smtClean="0">
                <a:latin typeface="Times New Roman" pitchFamily="18" charset="0"/>
              </a:rPr>
              <a:pPr/>
              <a:t>28</a:t>
            </a:fld>
            <a:endParaRPr lang="fr-FR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601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D562B3-F7F5-4A4D-9843-49F1CC50282F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3145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D562B3-F7F5-4A4D-9843-49F1CC50282F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17857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D562B3-F7F5-4A4D-9843-49F1CC50282F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927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D562B3-F7F5-4A4D-9843-49F1CC50282F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3349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D562B3-F7F5-4A4D-9843-49F1CC50282F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60187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D562B3-F7F5-4A4D-9843-49F1CC50282F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2485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D562B3-F7F5-4A4D-9843-49F1CC50282F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7367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40FF2-C60C-4AB2-A2E8-43F9B793B9E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44A17-3C22-45F3-AE2D-9B82C5C1124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C1E29-33D7-4220-80A3-CE40A85E35B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71BD0-B221-4D94-B501-D2CB2A720C3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12F9F-5573-4376-ABCD-9D4F8D6D898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FC379-D9B6-4DCD-AD8E-42963703304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FC1D8-53C2-45A7-9131-955EB505C9D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4EC9DF-B1D2-4291-9FD5-DF61DB0CC76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98559-A357-44C2-8445-DE2CDF9BE49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89FA3-331E-40C5-B97A-7614A6DB0E8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B7A61-53E0-451A-A0FE-E5A8E25DEFA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E72EE-0677-4E0C-AFAE-2B8A23BB953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 du masque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charset="0"/>
              </a:defRPr>
            </a:lvl1pPr>
          </a:lstStyle>
          <a:p>
            <a:pPr>
              <a:defRPr/>
            </a:pPr>
            <a:fld id="{9DCCEC34-66DF-44E5-AA58-90EB99A2B26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sndAc>
      <p:stSnd>
        <p:snd r:embed="rId14" name="camera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audio" Target="../media/audio1.wav"/><Relationship Id="rId7" Type="http://schemas.openxmlformats.org/officeDocument/2006/relationships/image" Target="../media/image14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1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audio" Target="../media/audio1.wav"/><Relationship Id="rId7" Type="http://schemas.openxmlformats.org/officeDocument/2006/relationships/oleObject" Target="../embeddings/oleObject7.bin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audio" Target="../media/audio1.wav"/><Relationship Id="rId7" Type="http://schemas.openxmlformats.org/officeDocument/2006/relationships/oleObject" Target="../embeddings/oleObject9.bin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509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5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Propriétés des ondes</a:t>
            </a:r>
            <a:endParaRPr lang="fr-FR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4339" name="Sous-titre 2"/>
          <p:cNvSpPr>
            <a:spLocks noGrp="1"/>
          </p:cNvSpPr>
          <p:nvPr>
            <p:ph type="subTitle" idx="1"/>
          </p:nvPr>
        </p:nvSpPr>
        <p:spPr>
          <a:xfrm>
            <a:off x="1371600" y="4327283"/>
            <a:ext cx="6400800" cy="2538413"/>
          </a:xfrm>
        </p:spPr>
        <p:txBody>
          <a:bodyPr/>
          <a:lstStyle/>
          <a:p>
            <a:pPr eaLnBrk="1" hangingPunct="1"/>
            <a:r>
              <a:rPr lang="fr-FR" b="1" dirty="0">
                <a:solidFill>
                  <a:srgbClr val="0066FF"/>
                </a:solidFill>
                <a:latin typeface="Comic Sans MS" pitchFamily="66" charset="0"/>
              </a:rPr>
              <a:t>Physique - Chimie</a:t>
            </a:r>
          </a:p>
          <a:p>
            <a:pPr eaLnBrk="1" hangingPunct="1"/>
            <a:r>
              <a:rPr lang="fr-FR" b="1" dirty="0">
                <a:solidFill>
                  <a:srgbClr val="0066FF"/>
                </a:solidFill>
                <a:latin typeface="Comic Sans MS" pitchFamily="66" charset="0"/>
              </a:rPr>
              <a:t>Terminale Spécialité</a:t>
            </a:r>
          </a:p>
          <a:p>
            <a:pPr eaLnBrk="1" hangingPunct="1"/>
            <a:endParaRPr lang="fr-FR" b="1" dirty="0">
              <a:solidFill>
                <a:srgbClr val="0066FF"/>
              </a:solidFill>
              <a:latin typeface="Comic Sans MS" pitchFamily="66" charset="0"/>
            </a:endParaRPr>
          </a:p>
          <a:p>
            <a:pPr eaLnBrk="1" hangingPunct="1"/>
            <a:r>
              <a:rPr lang="fr-FR" b="1" dirty="0">
                <a:solidFill>
                  <a:srgbClr val="0066FF"/>
                </a:solidFill>
                <a:latin typeface="Comic Sans MS" pitchFamily="66" charset="0"/>
              </a:rPr>
              <a:t>Prof-TC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defRPr/>
            </a:pP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- 2 – </a:t>
            </a:r>
            <a:b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Diffraction</a:t>
            </a:r>
          </a:p>
        </p:txBody>
      </p:sp>
    </p:spTree>
    <p:extLst>
      <p:ext uri="{BB962C8B-B14F-4D97-AF65-F5344CB8AC3E}">
        <p14:creationId xmlns:p14="http://schemas.microsoft.com/office/powerpoint/2010/main" val="121181671"/>
      </p:ext>
    </p:extLst>
  </p:cSld>
  <p:clrMapOvr>
    <a:masterClrMapping/>
  </p:clrMapOvr>
  <p:transition>
    <p:sndAc>
      <p:stSnd>
        <p:snd r:embed="rId3" name="camera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" t="1217" b="1287"/>
          <a:stretch/>
        </p:blipFill>
        <p:spPr bwMode="auto">
          <a:xfrm>
            <a:off x="0" y="1112575"/>
            <a:ext cx="9144000" cy="5115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9144000" cy="878889"/>
          </a:xfrm>
        </p:spPr>
        <p:txBody>
          <a:bodyPr/>
          <a:lstStyle/>
          <a:p>
            <a:pPr>
              <a:defRPr/>
            </a:pP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Montage expérimental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" t="21040" r="2014" b="69318"/>
          <a:stretch/>
        </p:blipFill>
        <p:spPr bwMode="auto">
          <a:xfrm>
            <a:off x="0" y="6241251"/>
            <a:ext cx="9144000" cy="61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0609219"/>
      </p:ext>
    </p:extLst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" t="3696" r="1121" b="1514"/>
          <a:stretch/>
        </p:blipFill>
        <p:spPr bwMode="auto">
          <a:xfrm>
            <a:off x="417254" y="683448"/>
            <a:ext cx="8309499" cy="6161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72358"/>
          </a:xfrm>
        </p:spPr>
        <p:txBody>
          <a:bodyPr/>
          <a:lstStyle/>
          <a:p>
            <a:pPr>
              <a:defRPr/>
            </a:pP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Observation</a:t>
            </a:r>
          </a:p>
        </p:txBody>
      </p:sp>
    </p:spTree>
    <p:extLst>
      <p:ext uri="{BB962C8B-B14F-4D97-AF65-F5344CB8AC3E}">
        <p14:creationId xmlns:p14="http://schemas.microsoft.com/office/powerpoint/2010/main" val="1309070848"/>
      </p:ext>
    </p:extLst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" t="1113" r="4559" b="693"/>
          <a:stretch/>
        </p:blipFill>
        <p:spPr bwMode="auto">
          <a:xfrm>
            <a:off x="0" y="868257"/>
            <a:ext cx="9144000" cy="5989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9144000" cy="878889"/>
          </a:xfrm>
        </p:spPr>
        <p:txBody>
          <a:bodyPr/>
          <a:lstStyle/>
          <a:p>
            <a:pPr>
              <a:defRPr/>
            </a:pP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Etude quantitative</a:t>
            </a:r>
          </a:p>
        </p:txBody>
      </p:sp>
    </p:spTree>
    <p:extLst>
      <p:ext uri="{BB962C8B-B14F-4D97-AF65-F5344CB8AC3E}">
        <p14:creationId xmlns:p14="http://schemas.microsoft.com/office/powerpoint/2010/main" val="1309070848"/>
      </p:ext>
    </p:extLst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88028"/>
            <a:ext cx="91439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b="1" dirty="0">
                <a:solidFill>
                  <a:srgbClr val="0000FF"/>
                </a:solidFill>
                <a:latin typeface="Comic Sans MS"/>
              </a:rPr>
              <a:t>L’importance du phénomène de diffraction est lié au rapport de la longueur d’onde aux dimensions de l’ouverture ou de l’obstacle.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934165"/>
            <a:ext cx="9144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b="1" dirty="0">
                <a:solidFill>
                  <a:srgbClr val="0000FF"/>
                </a:solidFill>
                <a:latin typeface="Comic Sans MS"/>
              </a:rPr>
              <a:t>Si on note </a:t>
            </a:r>
            <a:r>
              <a:rPr lang="fr-FR" sz="4400" dirty="0">
                <a:solidFill>
                  <a:srgbClr val="0000FF"/>
                </a:solidFill>
                <a:latin typeface="Symbol" panose="05050102010706020507" pitchFamily="18" charset="2"/>
              </a:rPr>
              <a:t>l</a:t>
            </a:r>
            <a:r>
              <a:rPr lang="fr-FR" sz="2400" b="1" dirty="0">
                <a:solidFill>
                  <a:srgbClr val="0000FF"/>
                </a:solidFill>
                <a:latin typeface="Comic Sans MS"/>
              </a:rPr>
              <a:t> la longueur d’onde et a la largeur de l’ouverture ou de l’obstacle, alors le demi angle de diffraction (écart angulaire) est: </a:t>
            </a:r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0482360"/>
              </p:ext>
            </p:extLst>
          </p:nvPr>
        </p:nvGraphicFramePr>
        <p:xfrm>
          <a:off x="3756038" y="3344044"/>
          <a:ext cx="1675870" cy="1581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44240" imgH="419040" progId="Equation.DSMT4">
                  <p:embed/>
                </p:oleObj>
              </mc:Choice>
              <mc:Fallback>
                <p:oleObj name="Equation" r:id="rId4" imgW="444240" imgH="41904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6038" y="3344044"/>
                        <a:ext cx="1675870" cy="1581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6971" y="5188167"/>
            <a:ext cx="913702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4400" dirty="0">
                <a:solidFill>
                  <a:srgbClr val="0000FF"/>
                </a:solidFill>
                <a:latin typeface="Symbol" panose="05050102010706020507" pitchFamily="18" charset="2"/>
              </a:rPr>
              <a:t>l</a:t>
            </a:r>
            <a:r>
              <a:rPr lang="fr-FR" sz="2400" b="1" dirty="0">
                <a:solidFill>
                  <a:srgbClr val="0000FF"/>
                </a:solidFill>
                <a:latin typeface="Comic Sans MS"/>
              </a:rPr>
              <a:t> et a s’expriment en mètre (m) et </a:t>
            </a:r>
            <a:r>
              <a:rPr lang="fr-FR" sz="4400" b="1" dirty="0">
                <a:solidFill>
                  <a:srgbClr val="0000FF"/>
                </a:solidFill>
                <a:latin typeface="Symbol" panose="05050102010706020507" pitchFamily="18" charset="2"/>
              </a:rPr>
              <a:t>q</a:t>
            </a:r>
            <a:r>
              <a:rPr lang="fr-FR" sz="2400" b="1" dirty="0">
                <a:solidFill>
                  <a:srgbClr val="0000FF"/>
                </a:solidFill>
                <a:latin typeface="Comic Sans MS"/>
              </a:rPr>
              <a:t> en radian (rad).</a:t>
            </a:r>
          </a:p>
        </p:txBody>
      </p:sp>
    </p:spTree>
    <p:extLst>
      <p:ext uri="{BB962C8B-B14F-4D97-AF65-F5344CB8AC3E}">
        <p14:creationId xmlns:p14="http://schemas.microsoft.com/office/powerpoint/2010/main" val="1625801173"/>
      </p:ext>
    </p:extLst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>
              <a:latin typeface="Times New Roman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>
              <a:latin typeface="Times New Roman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>
              <a:latin typeface="Times New Roman"/>
            </a:endParaRP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>
              <a:latin typeface="Times New Roman"/>
            </a:endParaRP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>
              <a:latin typeface="Times New Roman"/>
            </a:endParaRP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>
              <a:latin typeface="Times New Roman"/>
            </a:endParaRPr>
          </a:p>
        </p:txBody>
      </p:sp>
      <p:grpSp>
        <p:nvGrpSpPr>
          <p:cNvPr id="68" name="Groupe 67"/>
          <p:cNvGrpSpPr/>
          <p:nvPr/>
        </p:nvGrpSpPr>
        <p:grpSpPr>
          <a:xfrm>
            <a:off x="4425374" y="144303"/>
            <a:ext cx="4610112" cy="4526938"/>
            <a:chOff x="1817915" y="423267"/>
            <a:chExt cx="6229885" cy="3916282"/>
          </a:xfrm>
        </p:grpSpPr>
        <p:sp>
          <p:nvSpPr>
            <p:cNvPr id="58" name="ZoneTexte 57"/>
            <p:cNvSpPr txBox="1"/>
            <p:nvPr/>
          </p:nvSpPr>
          <p:spPr>
            <a:xfrm>
              <a:off x="6518946" y="3887500"/>
              <a:ext cx="1528854" cy="3993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rgbClr val="0000FF"/>
                  </a:solidFill>
                  <a:latin typeface="Comic Sans MS" pitchFamily="66" charset="0"/>
                </a:rPr>
                <a:t>Ecran</a:t>
              </a:r>
            </a:p>
          </p:txBody>
        </p:sp>
        <p:grpSp>
          <p:nvGrpSpPr>
            <p:cNvPr id="95235" name="Group 3"/>
            <p:cNvGrpSpPr>
              <a:grpSpLocks/>
            </p:cNvGrpSpPr>
            <p:nvPr/>
          </p:nvGrpSpPr>
          <p:grpSpPr bwMode="auto">
            <a:xfrm>
              <a:off x="2077024" y="423267"/>
              <a:ext cx="4943024" cy="3916282"/>
              <a:chOff x="3701" y="965"/>
              <a:chExt cx="3306" cy="1938"/>
            </a:xfrm>
          </p:grpSpPr>
          <p:grpSp>
            <p:nvGrpSpPr>
              <p:cNvPr id="95236" name="Group 4"/>
              <p:cNvGrpSpPr>
                <a:grpSpLocks/>
              </p:cNvGrpSpPr>
              <p:nvPr/>
            </p:nvGrpSpPr>
            <p:grpSpPr bwMode="auto">
              <a:xfrm>
                <a:off x="3701" y="965"/>
                <a:ext cx="3306" cy="1938"/>
                <a:chOff x="3701" y="965"/>
                <a:chExt cx="3306" cy="1938"/>
              </a:xfrm>
            </p:grpSpPr>
            <p:sp>
              <p:nvSpPr>
                <p:cNvPr id="95237" name="Line 5"/>
                <p:cNvSpPr>
                  <a:spLocks noChangeShapeType="1"/>
                </p:cNvSpPr>
                <p:nvPr/>
              </p:nvSpPr>
              <p:spPr bwMode="auto">
                <a:xfrm>
                  <a:off x="4043" y="1535"/>
                  <a:ext cx="0" cy="34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95238" name="Line 6"/>
                <p:cNvSpPr>
                  <a:spLocks noChangeShapeType="1"/>
                </p:cNvSpPr>
                <p:nvPr/>
              </p:nvSpPr>
              <p:spPr bwMode="auto">
                <a:xfrm>
                  <a:off x="4043" y="1991"/>
                  <a:ext cx="0" cy="34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95239" name="Line 7"/>
                <p:cNvSpPr>
                  <a:spLocks noChangeShapeType="1"/>
                </p:cNvSpPr>
                <p:nvPr/>
              </p:nvSpPr>
              <p:spPr bwMode="auto">
                <a:xfrm>
                  <a:off x="6779" y="965"/>
                  <a:ext cx="0" cy="1938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95240" name="Line 8"/>
                <p:cNvSpPr>
                  <a:spLocks noChangeShapeType="1"/>
                </p:cNvSpPr>
                <p:nvPr/>
              </p:nvSpPr>
              <p:spPr bwMode="auto">
                <a:xfrm>
                  <a:off x="4043" y="1934"/>
                  <a:ext cx="2736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95241" name="Line 9"/>
                <p:cNvSpPr>
                  <a:spLocks noChangeShapeType="1"/>
                </p:cNvSpPr>
                <p:nvPr/>
              </p:nvSpPr>
              <p:spPr bwMode="auto">
                <a:xfrm>
                  <a:off x="6744" y="1535"/>
                  <a:ext cx="0" cy="798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95242" name="Line 10"/>
                <p:cNvSpPr>
                  <a:spLocks noChangeShapeType="1"/>
                </p:cNvSpPr>
                <p:nvPr/>
              </p:nvSpPr>
              <p:spPr bwMode="auto">
                <a:xfrm>
                  <a:off x="6744" y="1079"/>
                  <a:ext cx="0" cy="342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95243" name="Line 11"/>
                <p:cNvSpPr>
                  <a:spLocks noChangeShapeType="1"/>
                </p:cNvSpPr>
                <p:nvPr/>
              </p:nvSpPr>
              <p:spPr bwMode="auto">
                <a:xfrm>
                  <a:off x="6744" y="2447"/>
                  <a:ext cx="0" cy="342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95244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4043" y="1478"/>
                  <a:ext cx="2736" cy="45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95245" name="Line 13"/>
                <p:cNvSpPr>
                  <a:spLocks noChangeShapeType="1"/>
                </p:cNvSpPr>
                <p:nvPr/>
              </p:nvSpPr>
              <p:spPr bwMode="auto">
                <a:xfrm>
                  <a:off x="6779" y="1478"/>
                  <a:ext cx="228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95246" name="Line 14"/>
                <p:cNvSpPr>
                  <a:spLocks noChangeShapeType="1"/>
                </p:cNvSpPr>
                <p:nvPr/>
              </p:nvSpPr>
              <p:spPr bwMode="auto">
                <a:xfrm>
                  <a:off x="4043" y="1934"/>
                  <a:ext cx="2736" cy="45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95247" name="Line 15"/>
                <p:cNvSpPr>
                  <a:spLocks noChangeShapeType="1"/>
                </p:cNvSpPr>
                <p:nvPr/>
              </p:nvSpPr>
              <p:spPr bwMode="auto">
                <a:xfrm>
                  <a:off x="6779" y="2390"/>
                  <a:ext cx="228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95248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7007" y="1478"/>
                  <a:ext cx="0" cy="91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 type="arrow" w="med" len="med"/>
                  <a:tailEnd type="arrow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95249" name="Line 17"/>
                <p:cNvSpPr>
                  <a:spLocks noChangeShapeType="1"/>
                </p:cNvSpPr>
                <p:nvPr/>
              </p:nvSpPr>
              <p:spPr bwMode="auto">
                <a:xfrm>
                  <a:off x="4043" y="2846"/>
                  <a:ext cx="2736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 type="arrow" w="med" len="med"/>
                  <a:tailEnd type="arrow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95250" name="Line 18"/>
                <p:cNvSpPr>
                  <a:spLocks noChangeShapeType="1"/>
                </p:cNvSpPr>
                <p:nvPr/>
              </p:nvSpPr>
              <p:spPr bwMode="auto">
                <a:xfrm>
                  <a:off x="4043" y="2333"/>
                  <a:ext cx="0" cy="57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95251" name="Line 19"/>
                <p:cNvSpPr>
                  <a:spLocks noChangeShapeType="1"/>
                </p:cNvSpPr>
                <p:nvPr/>
              </p:nvSpPr>
              <p:spPr bwMode="auto">
                <a:xfrm>
                  <a:off x="3701" y="1877"/>
                  <a:ext cx="342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95252" name="Line 20"/>
                <p:cNvSpPr>
                  <a:spLocks noChangeShapeType="1"/>
                </p:cNvSpPr>
                <p:nvPr/>
              </p:nvSpPr>
              <p:spPr bwMode="auto">
                <a:xfrm>
                  <a:off x="3701" y="1991"/>
                  <a:ext cx="342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95253" name="Line 21"/>
                <p:cNvSpPr>
                  <a:spLocks noChangeShapeType="1"/>
                </p:cNvSpPr>
                <p:nvPr/>
              </p:nvSpPr>
              <p:spPr bwMode="auto">
                <a:xfrm>
                  <a:off x="3815" y="1991"/>
                  <a:ext cx="0" cy="228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 type="arrow" w="med" len="med"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95254" name="Line 22"/>
                <p:cNvSpPr>
                  <a:spLocks noChangeShapeType="1"/>
                </p:cNvSpPr>
                <p:nvPr/>
              </p:nvSpPr>
              <p:spPr bwMode="auto">
                <a:xfrm>
                  <a:off x="3815" y="1649"/>
                  <a:ext cx="0" cy="228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arrow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95255" name="Arc 23"/>
              <p:cNvSpPr>
                <a:spLocks/>
              </p:cNvSpPr>
              <p:nvPr/>
            </p:nvSpPr>
            <p:spPr bwMode="auto">
              <a:xfrm rot="5400000" flipH="1">
                <a:off x="4517" y="1268"/>
                <a:ext cx="192" cy="114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3632"/>
                  <a:gd name="T1" fmla="*/ 0 h 21600"/>
                  <a:gd name="T2" fmla="*/ 3632 w 3632"/>
                  <a:gd name="T3" fmla="*/ 308 h 21600"/>
                  <a:gd name="T4" fmla="*/ 0 w 3632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32" h="21600" fill="none" extrusionOk="0">
                    <a:moveTo>
                      <a:pt x="-1" y="0"/>
                    </a:moveTo>
                    <a:cubicBezTo>
                      <a:pt x="1217" y="0"/>
                      <a:pt x="2432" y="102"/>
                      <a:pt x="3632" y="307"/>
                    </a:cubicBezTo>
                  </a:path>
                  <a:path w="3632" h="21600" stroke="0" extrusionOk="0">
                    <a:moveTo>
                      <a:pt x="-1" y="0"/>
                    </a:moveTo>
                    <a:cubicBezTo>
                      <a:pt x="1217" y="0"/>
                      <a:pt x="2432" y="102"/>
                      <a:pt x="3632" y="30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61" name="ZoneTexte 60"/>
            <p:cNvSpPr txBox="1"/>
            <p:nvPr/>
          </p:nvSpPr>
          <p:spPr>
            <a:xfrm>
              <a:off x="2486362" y="2804216"/>
              <a:ext cx="1498410" cy="3993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rgbClr val="0000FF"/>
                  </a:solidFill>
                  <a:latin typeface="Comic Sans MS" pitchFamily="66" charset="0"/>
                </a:rPr>
                <a:t>Fente</a:t>
              </a:r>
            </a:p>
          </p:txBody>
        </p:sp>
        <p:sp>
          <p:nvSpPr>
            <p:cNvPr id="62" name="ZoneTexte 61"/>
            <p:cNvSpPr txBox="1"/>
            <p:nvPr/>
          </p:nvSpPr>
          <p:spPr>
            <a:xfrm>
              <a:off x="1817915" y="2505576"/>
              <a:ext cx="4778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rgbClr val="0000FF"/>
                  </a:solidFill>
                  <a:latin typeface="Comic Sans MS" pitchFamily="66" charset="0"/>
                </a:rPr>
                <a:t>a</a:t>
              </a:r>
            </a:p>
          </p:txBody>
        </p:sp>
        <p:sp>
          <p:nvSpPr>
            <p:cNvPr id="63" name="ZoneTexte 62"/>
            <p:cNvSpPr txBox="1"/>
            <p:nvPr/>
          </p:nvSpPr>
          <p:spPr>
            <a:xfrm>
              <a:off x="4584902" y="3872480"/>
              <a:ext cx="3900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rgbClr val="0000FF"/>
                  </a:solidFill>
                  <a:latin typeface="Comic Sans MS" pitchFamily="66" charset="0"/>
                </a:rPr>
                <a:t>D</a:t>
              </a:r>
            </a:p>
          </p:txBody>
        </p:sp>
        <p:sp>
          <p:nvSpPr>
            <p:cNvPr id="64" name="ZoneTexte 63"/>
            <p:cNvSpPr txBox="1"/>
            <p:nvPr/>
          </p:nvSpPr>
          <p:spPr>
            <a:xfrm>
              <a:off x="7013540" y="2149106"/>
              <a:ext cx="4365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rgbClr val="0000FF"/>
                  </a:solidFill>
                  <a:latin typeface="Comic Sans MS" pitchFamily="66" charset="0"/>
                </a:rPr>
                <a:t>L</a:t>
              </a:r>
            </a:p>
          </p:txBody>
        </p:sp>
        <p:sp>
          <p:nvSpPr>
            <p:cNvPr id="65" name="ZoneTexte 64"/>
            <p:cNvSpPr txBox="1"/>
            <p:nvPr/>
          </p:nvSpPr>
          <p:spPr>
            <a:xfrm>
              <a:off x="4306777" y="1993213"/>
              <a:ext cx="3435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rgbClr val="0000FF"/>
                  </a:solidFill>
                  <a:latin typeface="Symbol" pitchFamily="18" charset="2"/>
                </a:rPr>
                <a:t>q</a:t>
              </a:r>
            </a:p>
          </p:txBody>
        </p:sp>
        <p:sp>
          <p:nvSpPr>
            <p:cNvPr id="66" name="ZoneTexte 65"/>
            <p:cNvSpPr txBox="1"/>
            <p:nvPr/>
          </p:nvSpPr>
          <p:spPr>
            <a:xfrm>
              <a:off x="6213983" y="2348332"/>
              <a:ext cx="3228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rgbClr val="0000FF"/>
                  </a:solidFill>
                  <a:latin typeface="Comic Sans MS" pitchFamily="66" charset="0"/>
                </a:rPr>
                <a:t>O</a:t>
              </a:r>
            </a:p>
          </p:txBody>
        </p:sp>
        <p:sp>
          <p:nvSpPr>
            <p:cNvPr id="67" name="ZoneTexte 66"/>
            <p:cNvSpPr txBox="1"/>
            <p:nvPr/>
          </p:nvSpPr>
          <p:spPr>
            <a:xfrm>
              <a:off x="6177541" y="1138178"/>
              <a:ext cx="3538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rgbClr val="0000FF"/>
                  </a:solidFill>
                  <a:latin typeface="Comic Sans MS" pitchFamily="66" charset="0"/>
                </a:rPr>
                <a:t>M</a:t>
              </a:r>
            </a:p>
          </p:txBody>
        </p:sp>
      </p:grpSp>
      <p:graphicFrame>
        <p:nvGraphicFramePr>
          <p:cNvPr id="70" name="Obje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7099526"/>
              </p:ext>
            </p:extLst>
          </p:nvPr>
        </p:nvGraphicFramePr>
        <p:xfrm>
          <a:off x="246896" y="506796"/>
          <a:ext cx="4052888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88760" imgH="1269720" progId="Equation.DSMT4">
                  <p:embed/>
                </p:oleObj>
              </mc:Choice>
              <mc:Fallback>
                <p:oleObj name="Equation" r:id="rId4" imgW="1688760" imgH="1269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896" y="506796"/>
                        <a:ext cx="4052888" cy="304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65" name="Object 33"/>
          <p:cNvGraphicFramePr>
            <a:graphicFrameLocks noChangeAspect="1"/>
          </p:cNvGraphicFramePr>
          <p:nvPr/>
        </p:nvGraphicFramePr>
        <p:xfrm>
          <a:off x="7938" y="5422900"/>
          <a:ext cx="9120187" cy="1233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098520" imgH="419040" progId="Equation.DSMT4">
                  <p:embed/>
                </p:oleObj>
              </mc:Choice>
              <mc:Fallback>
                <p:oleObj name="Equation" r:id="rId6" imgW="30985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8" y="5422900"/>
                        <a:ext cx="9120187" cy="1233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66" name="Object 34"/>
          <p:cNvGraphicFramePr>
            <a:graphicFrameLocks noChangeAspect="1"/>
          </p:cNvGraphicFramePr>
          <p:nvPr/>
        </p:nvGraphicFramePr>
        <p:xfrm>
          <a:off x="122753" y="3921207"/>
          <a:ext cx="4237038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65080" imgH="419040" progId="Equation.DSMT4">
                  <p:embed/>
                </p:oleObj>
              </mc:Choice>
              <mc:Fallback>
                <p:oleObj name="Equation" r:id="rId8" imgW="17650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753" y="3921207"/>
                        <a:ext cx="4237038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3917472"/>
      </p:ext>
    </p:extLst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5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5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5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http://meance.eric.perso.neuf.fr/TermS-nouveau/Ondes/image0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04"/>
            <a:ext cx="9144000" cy="6860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070848"/>
      </p:ext>
    </p:extLst>
  </p:cSld>
  <p:clrMapOvr>
    <a:masterClrMapping/>
  </p:clrMapOvr>
  <p:transition>
    <p:sndAc>
      <p:stSnd>
        <p:snd r:embed="rId3" name="camera.wav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http://gely.info/wp/wp-content/uploads/2008/09/diffraction_a_la_surface_de_l_ea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8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070848"/>
      </p:ext>
    </p:extLst>
  </p:cSld>
  <p:clrMapOvr>
    <a:masterClrMapping/>
  </p:clrMapOvr>
  <p:transition>
    <p:sndAc>
      <p:stSnd>
        <p:snd r:embed="rId3" name="camera.wav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9144000" cy="878889"/>
          </a:xfrm>
        </p:spPr>
        <p:txBody>
          <a:bodyPr/>
          <a:lstStyle/>
          <a:p>
            <a:pPr>
              <a:defRPr/>
            </a:pP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Conclusion</a:t>
            </a:r>
          </a:p>
        </p:txBody>
      </p:sp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55517"/>
            <a:ext cx="9144000" cy="4901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9070848"/>
      </p:ext>
    </p:extLst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defRPr/>
            </a:pP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- 3 – </a:t>
            </a:r>
            <a:b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Interférences</a:t>
            </a:r>
          </a:p>
        </p:txBody>
      </p:sp>
    </p:spTree>
    <p:extLst>
      <p:ext uri="{BB962C8B-B14F-4D97-AF65-F5344CB8AC3E}">
        <p14:creationId xmlns:p14="http://schemas.microsoft.com/office/powerpoint/2010/main" val="2865614406"/>
      </p:ext>
    </p:extLst>
  </p:cSld>
  <p:clrMapOvr>
    <a:masterClrMapping/>
  </p:clrMapOvr>
  <p:transition>
    <p:sndAc>
      <p:stSnd>
        <p:snd r:embed="rId3" name="camera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defRPr/>
            </a:pP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- 1 – </a:t>
            </a:r>
            <a:b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Historique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ndAc>
      <p:stSnd>
        <p:snd r:embed="rId4" name="camera.wav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9144000" cy="878889"/>
          </a:xfrm>
        </p:spPr>
        <p:txBody>
          <a:bodyPr/>
          <a:lstStyle/>
          <a:p>
            <a:pPr>
              <a:defRPr/>
            </a:pP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Montage expérimental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0" y="916250"/>
            <a:ext cx="9144000" cy="5111688"/>
            <a:chOff x="426128" y="696062"/>
            <a:chExt cx="8615062" cy="4818692"/>
          </a:xfrm>
        </p:grpSpPr>
        <p:pic>
          <p:nvPicPr>
            <p:cNvPr id="7987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128" y="696062"/>
              <a:ext cx="8615062" cy="4818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ZoneTexte 1"/>
            <p:cNvSpPr txBox="1"/>
            <p:nvPr/>
          </p:nvSpPr>
          <p:spPr>
            <a:xfrm>
              <a:off x="6932579" y="4435462"/>
              <a:ext cx="1263839" cy="7833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>
                  <a:latin typeface="Arial" pitchFamily="34" charset="0"/>
                  <a:cs typeface="Arial" pitchFamily="34" charset="0"/>
                </a:rPr>
                <a:t>Fentes d’Young</a:t>
              </a:r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" t="66036" r="1785" b="16982"/>
          <a:stretch/>
        </p:blipFill>
        <p:spPr bwMode="auto">
          <a:xfrm>
            <a:off x="1" y="6055132"/>
            <a:ext cx="9144000" cy="802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3556452"/>
      </p:ext>
    </p:extLst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" t="1552" r="829" b="1880"/>
          <a:stretch/>
        </p:blipFill>
        <p:spPr bwMode="auto">
          <a:xfrm>
            <a:off x="0" y="958788"/>
            <a:ext cx="9169810" cy="4483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72358"/>
          </a:xfrm>
        </p:spPr>
        <p:txBody>
          <a:bodyPr/>
          <a:lstStyle/>
          <a:p>
            <a:pPr>
              <a:defRPr/>
            </a:pP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Observation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3" t="22718" b="21467"/>
          <a:stretch/>
        </p:blipFill>
        <p:spPr bwMode="auto">
          <a:xfrm>
            <a:off x="1" y="5600618"/>
            <a:ext cx="9169810" cy="1257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2477"/>
            <a:ext cx="2375956" cy="1369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725445" y="5600618"/>
            <a:ext cx="1722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Interfrange</a:t>
            </a:r>
          </a:p>
        </p:txBody>
      </p:sp>
    </p:spTree>
    <p:extLst>
      <p:ext uri="{BB962C8B-B14F-4D97-AF65-F5344CB8AC3E}">
        <p14:creationId xmlns:p14="http://schemas.microsoft.com/office/powerpoint/2010/main" val="2972715172"/>
      </p:ext>
    </p:extLst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" t="2994" r="1573" b="2109"/>
          <a:stretch/>
        </p:blipFill>
        <p:spPr bwMode="auto">
          <a:xfrm>
            <a:off x="328486" y="755745"/>
            <a:ext cx="8540318" cy="6102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72358"/>
          </a:xfrm>
        </p:spPr>
        <p:txBody>
          <a:bodyPr/>
          <a:lstStyle/>
          <a:p>
            <a:pPr>
              <a:defRPr/>
            </a:pP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Différence de marche</a:t>
            </a:r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7245563"/>
              </p:ext>
            </p:extLst>
          </p:nvPr>
        </p:nvGraphicFramePr>
        <p:xfrm>
          <a:off x="3004040" y="1051167"/>
          <a:ext cx="3610523" cy="9538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14400" imgH="241200" progId="Equation.DSMT4">
                  <p:embed/>
                </p:oleObj>
              </mc:Choice>
              <mc:Fallback>
                <p:oleObj name="Equation" r:id="rId5" imgW="914400" imgH="241200" progId="Equation.DSMT4">
                  <p:embed/>
                  <p:pic>
                    <p:nvPicPr>
                      <p:cNvPr id="4" name="Obje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4040" y="1051167"/>
                        <a:ext cx="3610523" cy="9538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2715172"/>
      </p:ext>
    </p:extLst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" t="1733" r="2395" b="67289"/>
          <a:stretch/>
        </p:blipFill>
        <p:spPr bwMode="auto">
          <a:xfrm>
            <a:off x="1510389" y="852249"/>
            <a:ext cx="6137162" cy="245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9144000" cy="878889"/>
          </a:xfrm>
        </p:spPr>
        <p:txBody>
          <a:bodyPr/>
          <a:lstStyle/>
          <a:p>
            <a:pPr>
              <a:defRPr/>
            </a:pP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Etude quantitative</a:t>
            </a:r>
          </a:p>
        </p:txBody>
      </p:sp>
      <p:sp>
        <p:nvSpPr>
          <p:cNvPr id="6" name="Rectangle 5"/>
          <p:cNvSpPr/>
          <p:nvPr/>
        </p:nvSpPr>
        <p:spPr>
          <a:xfrm>
            <a:off x="6971" y="3320302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b="1" dirty="0">
                <a:solidFill>
                  <a:srgbClr val="0000FF"/>
                </a:solidFill>
                <a:latin typeface="Comic Sans MS"/>
              </a:rPr>
              <a:t>La différence de marche </a:t>
            </a:r>
            <a:r>
              <a:rPr lang="fr-FR" sz="2800" b="1" dirty="0">
                <a:solidFill>
                  <a:srgbClr val="0000FF"/>
                </a:solidFill>
                <a:latin typeface="Symbol" pitchFamily="18" charset="2"/>
              </a:rPr>
              <a:t>d</a:t>
            </a:r>
            <a:r>
              <a:rPr lang="fr-FR" sz="2400" b="1" dirty="0">
                <a:solidFill>
                  <a:srgbClr val="0000FF"/>
                </a:solidFill>
                <a:latin typeface="Comic Sans MS"/>
              </a:rPr>
              <a:t> entre les deux rayons </a:t>
            </a:r>
            <a:r>
              <a:rPr lang="fr-FR" b="1" dirty="0">
                <a:solidFill>
                  <a:srgbClr val="0000FF"/>
                </a:solidFill>
                <a:latin typeface="Comic Sans MS"/>
              </a:rPr>
              <a:t>s’écrit:</a:t>
            </a:r>
            <a:endParaRPr lang="fr-FR" sz="2400" b="1" dirty="0">
              <a:solidFill>
                <a:srgbClr val="0000FF"/>
              </a:solidFill>
              <a:latin typeface="Comic Sans MS"/>
            </a:endParaRPr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6175449"/>
              </p:ext>
            </p:extLst>
          </p:nvPr>
        </p:nvGraphicFramePr>
        <p:xfrm>
          <a:off x="723613" y="3805279"/>
          <a:ext cx="7663956" cy="1363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213000" imgH="571320" progId="Equation.DSMT4">
                  <p:embed/>
                </p:oleObj>
              </mc:Choice>
              <mc:Fallback>
                <p:oleObj name="Equation" r:id="rId5" imgW="3213000" imgH="571320" progId="Equation.DSMT4">
                  <p:embed/>
                  <p:pic>
                    <p:nvPicPr>
                      <p:cNvPr id="0" name="Obje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613" y="3805279"/>
                        <a:ext cx="7663956" cy="1363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-12924" y="5143762"/>
            <a:ext cx="91370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b="1" dirty="0">
                <a:solidFill>
                  <a:srgbClr val="0000FF"/>
                </a:solidFill>
                <a:latin typeface="Comic Sans MS"/>
              </a:rPr>
              <a:t>Comme b est </a:t>
            </a:r>
            <a:r>
              <a:rPr lang="fr-FR" b="1" dirty="0">
                <a:solidFill>
                  <a:srgbClr val="0000FF"/>
                </a:solidFill>
                <a:latin typeface="Comic Sans MS"/>
              </a:rPr>
              <a:t>très petit par rapport à d</a:t>
            </a:r>
            <a:r>
              <a:rPr lang="fr-FR" b="1" baseline="-25000" dirty="0">
                <a:solidFill>
                  <a:srgbClr val="0000FF"/>
                </a:solidFill>
                <a:latin typeface="Comic Sans MS"/>
              </a:rPr>
              <a:t>1</a:t>
            </a:r>
            <a:r>
              <a:rPr lang="fr-FR" b="1" dirty="0">
                <a:solidFill>
                  <a:srgbClr val="0000FF"/>
                </a:solidFill>
                <a:latin typeface="Comic Sans MS"/>
              </a:rPr>
              <a:t> et d</a:t>
            </a:r>
            <a:r>
              <a:rPr lang="fr-FR" b="1" baseline="-25000" dirty="0">
                <a:solidFill>
                  <a:srgbClr val="0000FF"/>
                </a:solidFill>
                <a:latin typeface="Comic Sans MS"/>
              </a:rPr>
              <a:t>2</a:t>
            </a:r>
            <a:r>
              <a:rPr lang="fr-FR" b="1" dirty="0">
                <a:solidFill>
                  <a:srgbClr val="0000FF"/>
                </a:solidFill>
                <a:latin typeface="Comic Sans MS"/>
              </a:rPr>
              <a:t>, on aura:</a:t>
            </a:r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9193684"/>
              </p:ext>
            </p:extLst>
          </p:nvPr>
        </p:nvGraphicFramePr>
        <p:xfrm>
          <a:off x="3651509" y="5560870"/>
          <a:ext cx="1808162" cy="1265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34680" imgH="444240" progId="Equation.DSMT4">
                  <p:embed/>
                </p:oleObj>
              </mc:Choice>
              <mc:Fallback>
                <p:oleObj name="Equation" r:id="rId7" imgW="634680" imgH="444240" progId="Equation.DSMT4">
                  <p:embed/>
                  <p:pic>
                    <p:nvPicPr>
                      <p:cNvPr id="0" name="Obje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509" y="5560870"/>
                        <a:ext cx="1808162" cy="1265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4812113"/>
      </p:ext>
    </p:extLst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39"/>
          <a:stretch/>
        </p:blipFill>
        <p:spPr bwMode="auto">
          <a:xfrm>
            <a:off x="-7396" y="5568197"/>
            <a:ext cx="9186908" cy="1081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1021000"/>
            <a:ext cx="9143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b="1" dirty="0">
                <a:solidFill>
                  <a:srgbClr val="0000FF"/>
                </a:solidFill>
                <a:latin typeface="Comic Sans MS"/>
              </a:rPr>
              <a:t>Les interférences sont constructives si les ondes sont décalées de:</a:t>
            </a:r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4713222"/>
              </p:ext>
            </p:extLst>
          </p:nvPr>
        </p:nvGraphicFramePr>
        <p:xfrm>
          <a:off x="3812380" y="1541267"/>
          <a:ext cx="1519237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33160" imgH="190440" progId="Equation.DSMT4">
                  <p:embed/>
                </p:oleObj>
              </mc:Choice>
              <mc:Fallback>
                <p:oleObj name="Equation" r:id="rId5" imgW="533160" imgH="190440" progId="Equation.DSMT4">
                  <p:embed/>
                  <p:pic>
                    <p:nvPicPr>
                      <p:cNvPr id="0" name="Obje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2380" y="1541267"/>
                        <a:ext cx="1519237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-69542" y="3623667"/>
            <a:ext cx="9143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b="1" dirty="0">
                <a:solidFill>
                  <a:srgbClr val="0000FF"/>
                </a:solidFill>
                <a:latin typeface="Comic Sans MS"/>
              </a:rPr>
              <a:t>Les interférences sont destructives si les ondes sont décalées de:</a:t>
            </a:r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5173426"/>
              </p:ext>
            </p:extLst>
          </p:nvPr>
        </p:nvGraphicFramePr>
        <p:xfrm>
          <a:off x="3215480" y="4105259"/>
          <a:ext cx="2713038" cy="137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52200" imgH="482400" progId="Equation.DSMT4">
                  <p:embed/>
                </p:oleObj>
              </mc:Choice>
              <mc:Fallback>
                <p:oleObj name="Equation" r:id="rId7" imgW="952200" imgH="482400" progId="Equation.DSMT4">
                  <p:embed/>
                  <p:pic>
                    <p:nvPicPr>
                      <p:cNvPr id="0" name="Obje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5480" y="4105259"/>
                        <a:ext cx="2713038" cy="1374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26571"/>
            <a:ext cx="9144000" cy="878889"/>
          </a:xfrm>
        </p:spPr>
        <p:txBody>
          <a:bodyPr/>
          <a:lstStyle/>
          <a:p>
            <a:pPr>
              <a:defRPr/>
            </a:pPr>
            <a:r>
              <a:rPr lang="fr-F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Interférences constructives et destructives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78" b="52983"/>
          <a:stretch/>
        </p:blipFill>
        <p:spPr bwMode="auto">
          <a:xfrm>
            <a:off x="-17762" y="2080489"/>
            <a:ext cx="9161761" cy="1236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3430321"/>
      </p:ext>
    </p:extLst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Picture 4" descr="http://www.revendeurs.rmngp.fr/uploads/photos/4776/4261_x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" t="14613" r="4193" b="20111"/>
          <a:stretch/>
        </p:blipFill>
        <p:spPr bwMode="auto">
          <a:xfrm>
            <a:off x="0" y="230811"/>
            <a:ext cx="9158301" cy="641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715172"/>
      </p:ext>
    </p:extLst>
  </p:cSld>
  <p:clrMapOvr>
    <a:masterClrMapping/>
  </p:clrMapOvr>
  <p:transition>
    <p:sndAc>
      <p:stSnd>
        <p:snd r:embed="rId3" name="camera.wav"/>
      </p:stSnd>
    </p:sndAc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http://cpge.pissarro.free.fr/LeRille/images/Images/InterferenceHui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722874"/>
      </p:ext>
    </p:extLst>
  </p:cSld>
  <p:clrMapOvr>
    <a:masterClrMapping/>
  </p:clrMapOvr>
  <p:transition>
    <p:sndAc>
      <p:stSnd>
        <p:snd r:embed="rId3" name="camera.wav"/>
      </p:stSnd>
    </p:sndAc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9144000" cy="878889"/>
          </a:xfrm>
        </p:spPr>
        <p:txBody>
          <a:bodyPr/>
          <a:lstStyle/>
          <a:p>
            <a:pPr>
              <a:defRPr/>
            </a:pP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Conclusion</a:t>
            </a:r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3175"/>
            <a:ext cx="9144000" cy="3304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2071927"/>
      </p:ext>
    </p:extLst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fr-FR" sz="4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+mj-ea"/>
                <a:cs typeface="+mj-cs"/>
              </a:rPr>
              <a:t>Fin du chapitre</a:t>
            </a:r>
            <a:br>
              <a:rPr lang="fr-FR" sz="4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+mj-ea"/>
                <a:cs typeface="+mj-cs"/>
              </a:rPr>
            </a:br>
            <a:endParaRPr lang="fr-FR" sz="4400" b="1" kern="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" t="11661" r="34387" b="15332"/>
          <a:stretch/>
        </p:blipFill>
        <p:spPr bwMode="auto">
          <a:xfrm>
            <a:off x="0" y="1976256"/>
            <a:ext cx="6738091" cy="3412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95" t="5173" r="3050" b="6516"/>
          <a:stretch/>
        </p:blipFill>
        <p:spPr bwMode="auto">
          <a:xfrm>
            <a:off x="6720244" y="1976257"/>
            <a:ext cx="2423756" cy="3412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7864907"/>
      </p:ext>
    </p:extLst>
  </p:cSld>
  <p:clrMapOvr>
    <a:masterClrMapping/>
  </p:clrMapOvr>
  <p:transition>
    <p:sndAc>
      <p:stSnd>
        <p:snd r:embed="rId3" name="camera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" t="4735" r="70712" b="10608"/>
          <a:stretch/>
        </p:blipFill>
        <p:spPr bwMode="auto">
          <a:xfrm>
            <a:off x="6613864" y="1805789"/>
            <a:ext cx="2530136" cy="3599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61" t="10340" r="2557" b="10368"/>
          <a:stretch/>
        </p:blipFill>
        <p:spPr bwMode="auto">
          <a:xfrm>
            <a:off x="0" y="1780727"/>
            <a:ext cx="6605446" cy="3624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7864907"/>
      </p:ext>
    </p:extLst>
  </p:cSld>
  <p:clrMapOvr>
    <a:masterClrMapping/>
  </p:clrMapOvr>
  <p:transition>
    <p:sndAc>
      <p:stSnd>
        <p:snd r:embed="rId3" name="camera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43" t="4885" r="4260" b="10382"/>
          <a:stretch/>
        </p:blipFill>
        <p:spPr bwMode="auto">
          <a:xfrm>
            <a:off x="6305401" y="1515204"/>
            <a:ext cx="2838599" cy="4086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" t="4407" r="34550" b="4264"/>
          <a:stretch/>
        </p:blipFill>
        <p:spPr bwMode="auto">
          <a:xfrm>
            <a:off x="0" y="1472285"/>
            <a:ext cx="6305401" cy="4147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7864907"/>
      </p:ext>
    </p:extLst>
  </p:cSld>
  <p:clrMapOvr>
    <a:masterClrMapping/>
  </p:clrMapOvr>
  <p:transition>
    <p:sndAc>
      <p:stSnd>
        <p:snd r:embed="rId3" name="camera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6" t="17949" r="8339" b="17156"/>
          <a:stretch/>
        </p:blipFill>
        <p:spPr bwMode="auto">
          <a:xfrm>
            <a:off x="0" y="1791101"/>
            <a:ext cx="6820224" cy="3209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" t="4929" r="70872" b="6899"/>
          <a:stretch/>
        </p:blipFill>
        <p:spPr bwMode="auto">
          <a:xfrm>
            <a:off x="6820224" y="1783533"/>
            <a:ext cx="2243522" cy="3186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7864907"/>
      </p:ext>
    </p:extLst>
  </p:cSld>
  <p:clrMapOvr>
    <a:masterClrMapping/>
  </p:clrMapOvr>
  <p:transition>
    <p:sndAc>
      <p:stSnd>
        <p:snd r:embed="rId3" name="camera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" t="2958" r="32358" b="2735"/>
          <a:stretch/>
        </p:blipFill>
        <p:spPr bwMode="auto">
          <a:xfrm>
            <a:off x="8879" y="1311209"/>
            <a:ext cx="5985470" cy="4424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98" t="4914" r="4323" b="20383"/>
          <a:stretch/>
        </p:blipFill>
        <p:spPr bwMode="auto">
          <a:xfrm>
            <a:off x="6036815" y="1333460"/>
            <a:ext cx="3098307" cy="4402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7864907"/>
      </p:ext>
    </p:extLst>
  </p:cSld>
  <p:clrMapOvr>
    <a:masterClrMapping/>
  </p:clrMapOvr>
  <p:transition>
    <p:sndAc>
      <p:stSnd>
        <p:snd r:embed="rId3" name="camera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" t="2345" r="70919" b="39007"/>
          <a:stretch/>
        </p:blipFill>
        <p:spPr bwMode="auto">
          <a:xfrm>
            <a:off x="6090081" y="1178019"/>
            <a:ext cx="2583402" cy="3685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18" r="6592" b="27054"/>
          <a:stretch/>
        </p:blipFill>
        <p:spPr bwMode="auto">
          <a:xfrm>
            <a:off x="-6171" y="1098531"/>
            <a:ext cx="5323895" cy="4103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" t="73569" r="6836" b="3137"/>
          <a:stretch/>
        </p:blipFill>
        <p:spPr bwMode="auto">
          <a:xfrm>
            <a:off x="-6171" y="5193442"/>
            <a:ext cx="8031585" cy="1347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7864907"/>
      </p:ext>
    </p:extLst>
  </p:cSld>
  <p:clrMapOvr>
    <a:masterClrMapping/>
  </p:clrMapOvr>
  <p:transition>
    <p:sndAc>
      <p:stSnd>
        <p:snd r:embed="rId3" name="camera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" t="30302" r="34071" b="5281"/>
          <a:stretch/>
        </p:blipFill>
        <p:spPr bwMode="auto">
          <a:xfrm>
            <a:off x="0" y="1899819"/>
            <a:ext cx="6902371" cy="3169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99" t="4034" r="4325" b="10926"/>
          <a:stretch/>
        </p:blipFill>
        <p:spPr bwMode="auto">
          <a:xfrm>
            <a:off x="6902371" y="1899820"/>
            <a:ext cx="2241629" cy="3227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7864907"/>
      </p:ext>
    </p:extLst>
  </p:cSld>
  <p:clrMapOvr>
    <a:masterClrMapping/>
  </p:clrMapOvr>
  <p:transition>
    <p:sndAc>
      <p:stSnd>
        <p:snd r:embed="rId3" name="camera.wav"/>
      </p:stSnd>
    </p:sndAc>
  </p:transition>
</p:sld>
</file>

<file path=ppt/theme/theme1.xml><?xml version="1.0" encoding="utf-8"?>
<a:theme xmlns:a="http://schemas.openxmlformats.org/drawingml/2006/main" name="Nouvelle présentation">
  <a:themeElements>
    <a:clrScheme name="Nouvelle présentation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Nouvelle pré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Nouvelle pré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Nouvelle présentation.pot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5639</TotalTime>
  <Words>203</Words>
  <Application>Microsoft Office PowerPoint</Application>
  <PresentationFormat>Affichage à l'écran (4:3)</PresentationFormat>
  <Paragraphs>65</Paragraphs>
  <Slides>28</Slides>
  <Notes>28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4" baseType="lpstr">
      <vt:lpstr>Arial</vt:lpstr>
      <vt:lpstr>Comic Sans MS</vt:lpstr>
      <vt:lpstr>Symbol</vt:lpstr>
      <vt:lpstr>Times New Roman</vt:lpstr>
      <vt:lpstr>Nouvelle présentation</vt:lpstr>
      <vt:lpstr>Equation</vt:lpstr>
      <vt:lpstr>Propriétés des ondes</vt:lpstr>
      <vt:lpstr>- 1 –  Historique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- 2 –  Diffraction</vt:lpstr>
      <vt:lpstr>Montage expérimental</vt:lpstr>
      <vt:lpstr>Observation</vt:lpstr>
      <vt:lpstr>Etude quantitative</vt:lpstr>
      <vt:lpstr>Présentation PowerPoint</vt:lpstr>
      <vt:lpstr>Présentation PowerPoint</vt:lpstr>
      <vt:lpstr>Présentation PowerPoint</vt:lpstr>
      <vt:lpstr>Présentation PowerPoint</vt:lpstr>
      <vt:lpstr>Conclusion</vt:lpstr>
      <vt:lpstr>- 3 –  Interférences</vt:lpstr>
      <vt:lpstr>Montage expérimental</vt:lpstr>
      <vt:lpstr>Observation</vt:lpstr>
      <vt:lpstr>Différence de marche</vt:lpstr>
      <vt:lpstr>Etude quantitative</vt:lpstr>
      <vt:lpstr>Interférences constructives et destructives</vt:lpstr>
      <vt:lpstr>Présentation PowerPoint</vt:lpstr>
      <vt:lpstr>Présentation PowerPoint</vt:lpstr>
      <vt:lpstr>Conclusion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Proprietes des ondes</dc:title>
  <dc:creator>Dr Thierry Chauvet</dc:creator>
  <cp:lastModifiedBy>Thierry Chauvet</cp:lastModifiedBy>
  <cp:revision>378</cp:revision>
  <dcterms:created xsi:type="dcterms:W3CDTF">2003-02-11T09:10:04Z</dcterms:created>
  <dcterms:modified xsi:type="dcterms:W3CDTF">2024-09-25T08:12:05Z</dcterms:modified>
</cp:coreProperties>
</file>